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1" r:id="rId10"/>
    <p:sldId id="275" r:id="rId11"/>
    <p:sldId id="264" r:id="rId12"/>
    <p:sldId id="266" r:id="rId13"/>
    <p:sldId id="265" r:id="rId14"/>
    <p:sldId id="282" r:id="rId15"/>
    <p:sldId id="268" r:id="rId16"/>
    <p:sldId id="274" r:id="rId17"/>
    <p:sldId id="267" r:id="rId18"/>
    <p:sldId id="269" r:id="rId19"/>
    <p:sldId id="270" r:id="rId20"/>
    <p:sldId id="271" r:id="rId21"/>
    <p:sldId id="272" r:id="rId22"/>
    <p:sldId id="273" r:id="rId23"/>
    <p:sldId id="276" r:id="rId24"/>
    <p:sldId id="277" r:id="rId25"/>
    <p:sldId id="278" r:id="rId26"/>
    <p:sldId id="280" r:id="rId27"/>
    <p:sldId id="279" r:id="rId28"/>
    <p:sldId id="281" r:id="rId29"/>
    <p:sldId id="284" r:id="rId30"/>
    <p:sldId id="283" r:id="rId31"/>
    <p:sldId id="285" r:id="rId32"/>
    <p:sldId id="288" r:id="rId33"/>
    <p:sldId id="290" r:id="rId34"/>
    <p:sldId id="289" r:id="rId35"/>
    <p:sldId id="28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ED143-BDF4-5A46-9AAF-D8BFD938C0D6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2595A-D620-D147-9ECD-8E839A5536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675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EAC36-AB50-8944-AD8F-9215D84A59D5}" type="datetimeFigureOut">
              <a:rPr lang="en-US" smtClean="0"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3A2C0-6B71-B143-B356-CE93C5946C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4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44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06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67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67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A2C0-6B71-B143-B356-CE93C5946C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5608-6D8F-A04E-A7EE-1F1E19F8D274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5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5F84E-4B16-8D46-927D-BF902AB09656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8DB3F-54EE-984D-AEF8-81D75FA37ACC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0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1B092-E2C9-1D4C-A7E7-5D72197B5E1E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7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A98-98A7-E842-891E-7E295BC17FFE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9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2264-D791-394A-88B1-4A58D9112AA7}" type="datetime1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2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9A9E-D61B-3B43-8DBA-871DE2FD6584}" type="datetime1">
              <a:rPr lang="en-US" smtClean="0"/>
              <a:t>5/5/2017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5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7106-A643-BC49-9890-BA9F883D36DE}" type="datetime1">
              <a:rPr lang="en-US" smtClean="0"/>
              <a:t>5/5/2017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5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F5BB-70A3-D941-A84D-D5A6538E8B2C}" type="datetime1">
              <a:rPr lang="en-US" smtClean="0"/>
              <a:t>5/5/2017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57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B462-27A3-A545-817B-229478751BF9}" type="datetime1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DB8B-9866-6044-9904-B16601316DBA}" type="datetime1">
              <a:rPr lang="en-US" smtClean="0"/>
              <a:t>5/5/2017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4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ACB82-0E13-B44D-AEB8-82192A917207}" type="datetime1">
              <a:rPr lang="en-US" smtClean="0"/>
              <a:t>5/5/2017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EA913-DC6B-2B45-98A2-EA6B13DD421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/user/email@example.com/info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email=email@example.com" TargetMode="External"/><Relationship Id="rId4" Type="http://schemas.openxmlformats.org/officeDocument/2006/relationships/hyperlink" Target="mailto:email@example.co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0.110.207.118:420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0.110.207.118:4200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6858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Ethical Hacking</a:t>
            </a:r>
            <a:endParaRPr lang="en-US" sz="5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6270170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67" y="504224"/>
            <a:ext cx="4988502" cy="6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26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Phishing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38990" y="587830"/>
            <a:ext cx="5800447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Almost impossible to avoid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It’s mostly a users’ fault but it’ll be seen as a security issue in your app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Avoid emails with links and educate your users (SSL, Signed emails…)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Password expiration</a:t>
            </a:r>
          </a:p>
          <a:p>
            <a:pPr marL="742950" indent="-742950" algn="l">
              <a:buFont typeface="Arial"/>
              <a:buChar char="•"/>
            </a:pPr>
            <a:endParaRPr lang="en-US" sz="2400" dirty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Two-factor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7571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11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36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Denial Of Service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13" y="1613310"/>
            <a:ext cx="2560107" cy="361993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603830" y="2048103"/>
            <a:ext cx="5205530" cy="405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Degradation of service</a:t>
            </a:r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Distributed DoS</a:t>
            </a:r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HTTP POST DoS</a:t>
            </a:r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ICMP Flood</a:t>
            </a:r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Slow Read attack</a:t>
            </a:r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…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3780110" y="1128322"/>
            <a:ext cx="155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$150</a:t>
            </a:r>
          </a:p>
          <a:p>
            <a:pPr algn="ctr"/>
            <a:r>
              <a:rPr lang="en-US" sz="1200" smtClean="0"/>
              <a:t>You can buy a DDoS attach</a:t>
            </a:r>
            <a:endParaRPr 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5265069" y="1136256"/>
            <a:ext cx="155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+2000</a:t>
            </a:r>
          </a:p>
          <a:p>
            <a:pPr algn="ctr"/>
            <a:r>
              <a:rPr lang="en-US" sz="1200" smtClean="0"/>
              <a:t>DDoS attacks are observed every day</a:t>
            </a:r>
            <a:endParaRPr 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6927645" y="1136256"/>
            <a:ext cx="1558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30%</a:t>
            </a:r>
          </a:p>
          <a:p>
            <a:pPr algn="ctr"/>
            <a:r>
              <a:rPr lang="en-US" sz="1200" smtClean="0"/>
              <a:t>Of attacks are DoS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1566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12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638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Denial Of Service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00641" y="587830"/>
            <a:ext cx="3580947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Application Firewalls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IP-based prevention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Request Timeouts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714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13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66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Brute Force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brute-force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816" y="1808233"/>
            <a:ext cx="5334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14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66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Brute Force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00641" y="587830"/>
            <a:ext cx="3580947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GB" sz="2400" smtClean="0"/>
              <a:t>Trial and error</a:t>
            </a:r>
          </a:p>
          <a:p>
            <a:pPr marL="742950" indent="-742950" algn="l">
              <a:buFont typeface="Arial"/>
              <a:buChar char="•"/>
            </a:pPr>
            <a:endParaRPr lang="en-GB" sz="2400" smtClean="0"/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Username/password</a:t>
            </a:r>
          </a:p>
          <a:p>
            <a:pPr marL="742950" indent="-742950" algn="l">
              <a:buFont typeface="Arial"/>
              <a:buChar char="•"/>
            </a:pPr>
            <a:endParaRPr lang="en-GB" sz="2400" smtClean="0"/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Encrypted data</a:t>
            </a:r>
          </a:p>
        </p:txBody>
      </p:sp>
    </p:spTree>
    <p:extLst>
      <p:ext uri="{BB962C8B-B14F-4D97-AF65-F5344CB8AC3E}">
        <p14:creationId xmlns:p14="http://schemas.microsoft.com/office/powerpoint/2010/main" val="22394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15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66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Brute Force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880207" y="587830"/>
            <a:ext cx="5445786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smtClean="0"/>
              <a:t>Top 10 most used passwords:</a:t>
            </a:r>
          </a:p>
          <a:p>
            <a:pPr marL="742950" indent="-742950" algn="l">
              <a:buFont typeface="+mj-lt"/>
              <a:buAutoNum type="arabicPeriod"/>
            </a:pPr>
            <a:endParaRPr lang="en-US" sz="2400" smtClean="0"/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123456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123456789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qwerty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12345678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111111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1234567890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1234567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password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123123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/>
              <a:t>987654321</a:t>
            </a:r>
          </a:p>
        </p:txBody>
      </p:sp>
    </p:spTree>
    <p:extLst>
      <p:ext uri="{BB962C8B-B14F-4D97-AF65-F5344CB8AC3E}">
        <p14:creationId xmlns:p14="http://schemas.microsoft.com/office/powerpoint/2010/main" val="167401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16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66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Brute Force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brute-for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82" y="3934202"/>
            <a:ext cx="4389181" cy="21659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36024" y="587830"/>
            <a:ext cx="5941665" cy="3186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Many services uses a 4-digit password:</a:t>
            </a:r>
          </a:p>
          <a:p>
            <a:pPr marL="742950" indent="-742950" algn="l">
              <a:buFont typeface="+mj-lt"/>
              <a:buAutoNum type="arabicPeriod"/>
            </a:pPr>
            <a:endParaRPr lang="en-US" sz="2400" dirty="0" smtClean="0"/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/>
              <a:t>0000 – 9999: 10000 possibilities</a:t>
            </a:r>
          </a:p>
          <a:p>
            <a:pPr marL="457200" indent="-457200" algn="l">
              <a:buFont typeface="Arial"/>
              <a:buChar char="•"/>
            </a:pPr>
            <a:endParaRPr lang="en-US" sz="2000" dirty="0" smtClean="0"/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/>
              <a:t>Average (or maximum) login response time: &lt; 0.2s</a:t>
            </a:r>
          </a:p>
          <a:p>
            <a:pPr marL="457200" indent="-457200" algn="l">
              <a:buFont typeface="Arial"/>
              <a:buChar char="•"/>
            </a:pPr>
            <a:endParaRPr lang="en-US" sz="2000" dirty="0" smtClean="0"/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/>
              <a:t>Brutal force attack: &lt;33.4min 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2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17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940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Brute Force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4073" y="587830"/>
            <a:ext cx="703604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Do NOT allow easy passwords: combination of numbers, uppercase and lowercase letters are mandatory.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Ban multiple login requests on the same username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Ban multiple login request from the same IP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Invalidate passwords when necessary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Track your user’s location, IP and user agent</a:t>
            </a:r>
          </a:p>
        </p:txBody>
      </p:sp>
    </p:spTree>
    <p:extLst>
      <p:ext uri="{BB962C8B-B14F-4D97-AF65-F5344CB8AC3E}">
        <p14:creationId xmlns:p14="http://schemas.microsoft.com/office/powerpoint/2010/main" val="405365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18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36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Session Hijacking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511" y="587830"/>
            <a:ext cx="5136886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Sniffing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HTTP</a:t>
            </a:r>
            <a:r>
              <a:rPr lang="en-US" sz="2400" strike="sngStrike" dirty="0" smtClean="0"/>
              <a:t>S</a:t>
            </a:r>
            <a:r>
              <a:rPr lang="en-US" sz="2400" dirty="0" smtClean="0"/>
              <a:t>, Hotspots, Public networks, remember me…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Session only depends on HTTP Headers / Cookies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Poor mechanism and XSS vulnerable.</a:t>
            </a:r>
          </a:p>
          <a:p>
            <a:pPr algn="l"/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Session fixation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8295" r="32687"/>
          <a:stretch/>
        </p:blipFill>
        <p:spPr>
          <a:xfrm>
            <a:off x="5378818" y="1130300"/>
            <a:ext cx="3567828" cy="45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19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64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Session Hijacking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4073" y="587830"/>
            <a:ext cx="703604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Mandatory HTTPS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Do not accept session id from POST or GET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New SID on login. Renew SID periodically.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HTTP Only session cookie (to avoid XSS)</a:t>
            </a:r>
          </a:p>
          <a:p>
            <a:pPr algn="l"/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Match session with other info: User agent, location, IP…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Session expiration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Logout is important</a:t>
            </a:r>
          </a:p>
        </p:txBody>
      </p:sp>
    </p:spTree>
    <p:extLst>
      <p:ext uri="{BB962C8B-B14F-4D97-AF65-F5344CB8AC3E}">
        <p14:creationId xmlns:p14="http://schemas.microsoft.com/office/powerpoint/2010/main" val="21944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523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Disclaimer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587830"/>
            <a:ext cx="7772400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I’m not</a:t>
            </a:r>
            <a:r>
              <a:rPr lang="is-IS" sz="3600" dirty="0" smtClean="0"/>
              <a:t> an expert in security.</a:t>
            </a:r>
          </a:p>
          <a:p>
            <a:r>
              <a:rPr lang="is-IS" sz="3600" dirty="0" smtClean="0"/>
              <a:t>I’m not an expert in hacking.</a:t>
            </a:r>
          </a:p>
          <a:p>
            <a:r>
              <a:rPr lang="is-IS" sz="3600" dirty="0" smtClean="0"/>
              <a:t>I’m not an expert.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66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20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57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URL Interpretation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4073" y="587830"/>
            <a:ext cx="703604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APP Interpretation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GET </a:t>
            </a:r>
            <a:r>
              <a:rPr lang="en-US" sz="2400" dirty="0" smtClean="0">
                <a:hlinkClick r:id="rId4" action="ppaction://hlinkfile"/>
              </a:rPr>
              <a:t>/user/email@example.com/info</a:t>
            </a: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GET </a:t>
            </a:r>
            <a:r>
              <a:rPr lang="en-US" sz="2400" dirty="0" smtClean="0">
                <a:hlinkClick r:id="rId4" action="ppaction://hlinkfile"/>
              </a:rPr>
              <a:t>/user-picture/58fa5a128e9185013e75417d</a:t>
            </a: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Info headers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&lt;</a:t>
            </a:r>
            <a:r>
              <a:rPr lang="en-US" sz="2400" dirty="0" err="1" smtClean="0"/>
              <a:t>intput</a:t>
            </a:r>
            <a:r>
              <a:rPr lang="en-US" sz="2400" dirty="0" smtClean="0"/>
              <a:t> disabled=“true” value=“50”/&gt;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If (</a:t>
            </a:r>
            <a:r>
              <a:rPr lang="en-US" sz="2400" dirty="0" err="1" smtClean="0"/>
              <a:t>form.isValid</a:t>
            </a:r>
            <a:r>
              <a:rPr lang="en-US" sz="2400" dirty="0" smtClean="0"/>
              <a:t>()) { //perform } else { //reject }</a:t>
            </a:r>
          </a:p>
          <a:p>
            <a:pPr marL="742950" indent="-742950" algn="l">
              <a:buFont typeface="Arial"/>
              <a:buChar char="•"/>
            </a:pPr>
            <a:endParaRPr lang="en-US" sz="2400" dirty="0" smtClean="0"/>
          </a:p>
          <a:p>
            <a:pPr marL="742950" indent="-742950" algn="l">
              <a:buFont typeface="Arial"/>
              <a:buChar char="•"/>
            </a:pPr>
            <a:r>
              <a:rPr lang="en-US" sz="2400" dirty="0" smtClean="0"/>
              <a:t>Client only side validation or limitation</a:t>
            </a:r>
          </a:p>
        </p:txBody>
      </p:sp>
    </p:spTree>
    <p:extLst>
      <p:ext uri="{BB962C8B-B14F-4D97-AF65-F5344CB8AC3E}">
        <p14:creationId xmlns:p14="http://schemas.microsoft.com/office/powerpoint/2010/main" val="185919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853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URL Interpretation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4073" y="587830"/>
            <a:ext cx="703604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Avoid parameters in requests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Always use </a:t>
            </a:r>
            <a:r>
              <a:rPr lang="en-GB" sz="2400" b="1" dirty="0" smtClean="0"/>
              <a:t>Server-side validation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Don’t rely on disabled or hidden inputs or parts of the DOM</a:t>
            </a:r>
          </a:p>
          <a:p>
            <a:pPr marL="742950" indent="-742950" algn="l">
              <a:buFont typeface="Arial"/>
              <a:buChar char="•"/>
            </a:pPr>
            <a:endParaRPr lang="en-GB" sz="2400" dirty="0" smtClean="0"/>
          </a:p>
          <a:p>
            <a:pPr marL="742950" indent="-742950" algn="l">
              <a:buFont typeface="Arial"/>
              <a:buChar char="•"/>
            </a:pPr>
            <a:r>
              <a:rPr lang="en-GB" sz="2400" dirty="0" smtClean="0"/>
              <a:t>The less information, the better</a:t>
            </a:r>
          </a:p>
        </p:txBody>
      </p:sp>
    </p:spTree>
    <p:extLst>
      <p:ext uri="{BB962C8B-B14F-4D97-AF65-F5344CB8AC3E}">
        <p14:creationId xmlns:p14="http://schemas.microsoft.com/office/powerpoint/2010/main" val="259696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22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42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Injections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400216" y="2082429"/>
            <a:ext cx="4152984" cy="4245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GB" sz="2400" smtClean="0"/>
              <a:t>Close to XSS</a:t>
            </a:r>
          </a:p>
          <a:p>
            <a:pPr marL="742950" indent="-742950" algn="l">
              <a:buFont typeface="Arial"/>
              <a:buChar char="•"/>
            </a:pPr>
            <a:endParaRPr lang="en-GB" sz="2400" smtClean="0"/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SQL Injection</a:t>
            </a:r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Other queries Injection</a:t>
            </a:r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Code Injection</a:t>
            </a:r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File Injections</a:t>
            </a:r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Log Injections</a:t>
            </a:r>
          </a:p>
          <a:p>
            <a:pPr marL="742950" indent="-742950" algn="l">
              <a:buFont typeface="Arial"/>
              <a:buChar char="•"/>
            </a:pPr>
            <a:r>
              <a:rPr lang="en-GB" sz="2400" smtClean="0"/>
              <a:t>Command Injections</a:t>
            </a:r>
            <a:endParaRPr lang="en-GB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30857" b="19411"/>
          <a:stretch/>
        </p:blipFill>
        <p:spPr>
          <a:xfrm>
            <a:off x="2708393" y="915353"/>
            <a:ext cx="3175000" cy="15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23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39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Injections – SQL Injection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89410" y="580378"/>
            <a:ext cx="7642405" cy="2886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accent6">
                    <a:lumMod val="50000"/>
                  </a:schemeClr>
                </a:solidFill>
              </a:rPr>
              <a:t>function </a:t>
            </a:r>
            <a:r>
              <a:rPr lang="en-US" sz="2000" smtClean="0"/>
              <a:t>login(req, res) {</a:t>
            </a:r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email</a:t>
            </a:r>
            <a:r>
              <a:rPr lang="en-US" sz="2000" smtClean="0"/>
              <a:t>: req.body.email;</a:t>
            </a:r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password</a:t>
            </a:r>
            <a:r>
              <a:rPr lang="en-US" sz="2000" smtClean="0"/>
              <a:t>: hash(req.body.password);</a:t>
            </a:r>
          </a:p>
          <a:p>
            <a:pPr algn="l"/>
            <a:endParaRPr lang="en-US" sz="2000" smtClean="0"/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query </a:t>
            </a:r>
            <a:r>
              <a:rPr lang="en-US" sz="2000" smtClean="0"/>
              <a:t>= </a:t>
            </a:r>
            <a:r>
              <a:rPr lang="en-US" sz="2000" smtClean="0">
                <a:solidFill>
                  <a:srgbClr val="008000"/>
                </a:solidFill>
              </a:rPr>
              <a:t>‘SELECT * FROM users WHERE email=" ‘</a:t>
            </a:r>
            <a:r>
              <a:rPr lang="en-US" sz="2000" smtClean="0"/>
              <a:t> + email + </a:t>
            </a:r>
          </a:p>
          <a:p>
            <a:pPr algn="l"/>
            <a:r>
              <a:rPr lang="en-US" sz="2000" smtClean="0">
                <a:solidFill>
                  <a:srgbClr val="008000"/>
                </a:solidFill>
              </a:rPr>
              <a:t>		           ‘" AND password=" ‘</a:t>
            </a:r>
            <a:r>
              <a:rPr lang="en-US" sz="2000" smtClean="0"/>
              <a:t> + password + </a:t>
            </a:r>
            <a:r>
              <a:rPr lang="en-US" sz="2000" smtClean="0">
                <a:solidFill>
                  <a:srgbClr val="008000"/>
                </a:solidFill>
              </a:rPr>
              <a:t>‘;’</a:t>
            </a:r>
            <a:r>
              <a:rPr lang="en-US" sz="2000" smtClean="0"/>
              <a:t>;</a:t>
            </a:r>
          </a:p>
          <a:p>
            <a:pPr algn="l"/>
            <a:r>
              <a:rPr lang="en-US" sz="2000" smtClean="0"/>
              <a:t>}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41810" y="3192791"/>
            <a:ext cx="7642405" cy="2886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/>
              <a:t>curl -H "Content-Type: application/json"</a:t>
            </a:r>
          </a:p>
          <a:p>
            <a:pPr algn="l"/>
            <a:r>
              <a:rPr lang="en-US" sz="2000" smtClean="0"/>
              <a:t>        -X POST</a:t>
            </a:r>
          </a:p>
          <a:p>
            <a:pPr algn="l"/>
            <a:r>
              <a:rPr lang="en-US" sz="2000" smtClean="0"/>
              <a:t>        -d '{"username":"email@example.com","password":"\" OR 1=1"} '</a:t>
            </a:r>
          </a:p>
          <a:p>
            <a:pPr algn="l"/>
            <a:r>
              <a:rPr lang="en-US" sz="2000" smtClean="0"/>
              <a:t>        http://localhost:3000/api/login</a:t>
            </a:r>
          </a:p>
        </p:txBody>
      </p:sp>
    </p:spTree>
    <p:extLst>
      <p:ext uri="{BB962C8B-B14F-4D97-AF65-F5344CB8AC3E}">
        <p14:creationId xmlns:p14="http://schemas.microsoft.com/office/powerpoint/2010/main" val="128974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24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39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Injections – SQL Injection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89410" y="580378"/>
            <a:ext cx="7642405" cy="2886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>
                <a:solidFill>
                  <a:schemeClr val="accent6">
                    <a:lumMod val="50000"/>
                  </a:schemeClr>
                </a:solidFill>
              </a:rPr>
              <a:t>function </a:t>
            </a:r>
            <a:r>
              <a:rPr lang="en-US" sz="2000" smtClean="0"/>
              <a:t>login(req, res) {</a:t>
            </a:r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email</a:t>
            </a:r>
            <a:r>
              <a:rPr lang="en-US" sz="2000" smtClean="0"/>
              <a:t>: req.body.email;</a:t>
            </a:r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password</a:t>
            </a:r>
            <a:r>
              <a:rPr lang="en-US" sz="2000" smtClean="0"/>
              <a:t>: hash(req.body.password);</a:t>
            </a:r>
          </a:p>
          <a:p>
            <a:pPr algn="l"/>
            <a:endParaRPr lang="en-US" sz="2000" smtClean="0"/>
          </a:p>
          <a:p>
            <a:pPr algn="l"/>
            <a:r>
              <a:rPr lang="en-US" sz="2000" smtClean="0"/>
              <a:t>  </a:t>
            </a:r>
            <a:r>
              <a:rPr lang="en-US" sz="2000" smtClean="0">
                <a:solidFill>
                  <a:srgbClr val="0000FF"/>
                </a:solidFill>
              </a:rPr>
              <a:t>const </a:t>
            </a:r>
            <a:r>
              <a:rPr lang="en-US" sz="2000" smtClean="0">
                <a:solidFill>
                  <a:srgbClr val="984807"/>
                </a:solidFill>
              </a:rPr>
              <a:t>query </a:t>
            </a:r>
            <a:r>
              <a:rPr lang="en-US" sz="2000" smtClean="0"/>
              <a:t>= </a:t>
            </a:r>
            <a:r>
              <a:rPr lang="en-US" sz="2000" smtClean="0">
                <a:solidFill>
                  <a:srgbClr val="008000"/>
                </a:solidFill>
              </a:rPr>
              <a:t>‘SELECT * FROM users WHERE email=" ‘</a:t>
            </a:r>
            <a:r>
              <a:rPr lang="en-US" sz="2000" smtClean="0"/>
              <a:t> + email + </a:t>
            </a:r>
          </a:p>
          <a:p>
            <a:pPr algn="l"/>
            <a:r>
              <a:rPr lang="en-US" sz="2000" smtClean="0">
                <a:solidFill>
                  <a:srgbClr val="008000"/>
                </a:solidFill>
              </a:rPr>
              <a:t>		           ‘" AND password=" ‘</a:t>
            </a:r>
            <a:r>
              <a:rPr lang="en-US" sz="2000" smtClean="0"/>
              <a:t> + password + </a:t>
            </a:r>
            <a:r>
              <a:rPr lang="en-US" sz="2000" smtClean="0">
                <a:solidFill>
                  <a:srgbClr val="008000"/>
                </a:solidFill>
              </a:rPr>
              <a:t>‘;’</a:t>
            </a:r>
            <a:r>
              <a:rPr lang="en-US" sz="2000" smtClean="0"/>
              <a:t>;</a:t>
            </a:r>
          </a:p>
          <a:p>
            <a:pPr algn="l"/>
            <a:r>
              <a:rPr lang="en-US" sz="2000" smtClean="0"/>
              <a:t>}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41810" y="3192791"/>
            <a:ext cx="7642405" cy="2886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smtClean="0"/>
              <a:t>username = </a:t>
            </a:r>
            <a:r>
              <a:rPr lang="en-US" sz="2000" smtClean="0">
                <a:hlinkClick r:id="rId4"/>
              </a:rPr>
              <a:t>email@example.com</a:t>
            </a:r>
            <a:endParaRPr lang="en-US" sz="2000" smtClean="0"/>
          </a:p>
          <a:p>
            <a:pPr algn="l"/>
            <a:r>
              <a:rPr lang="en-US" sz="2000" smtClean="0"/>
              <a:t>password =  " OR 1=1 </a:t>
            </a:r>
          </a:p>
          <a:p>
            <a:pPr algn="l"/>
            <a:endParaRPr lang="en-US" sz="2000" smtClean="0"/>
          </a:p>
          <a:p>
            <a:pPr algn="l"/>
            <a:r>
              <a:rPr lang="en-US" sz="2000" b="1" smtClean="0"/>
              <a:t>RESULT: </a:t>
            </a:r>
          </a:p>
          <a:p>
            <a:pPr algn="l"/>
            <a:endParaRPr lang="en-US" sz="2000" smtClean="0"/>
          </a:p>
          <a:p>
            <a:pPr algn="l"/>
            <a:r>
              <a:rPr lang="en-US" sz="2000" smtClean="0"/>
              <a:t>query = ‘SELECT * FROM users WHERE </a:t>
            </a:r>
            <a:r>
              <a:rPr lang="en-US" sz="2000" smtClean="0">
                <a:hlinkClick r:id="rId5"/>
              </a:rPr>
              <a:t>email=email@example.com</a:t>
            </a:r>
            <a:r>
              <a:rPr lang="en-US" sz="2000" smtClean="0"/>
              <a:t> AND password="" OR 1=1’</a:t>
            </a:r>
          </a:p>
        </p:txBody>
      </p:sp>
    </p:spTree>
    <p:extLst>
      <p:ext uri="{BB962C8B-B14F-4D97-AF65-F5344CB8AC3E}">
        <p14:creationId xmlns:p14="http://schemas.microsoft.com/office/powerpoint/2010/main" val="28406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25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468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Injections – Log injections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89410" y="995447"/>
            <a:ext cx="7642405" cy="49886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smtClean="0"/>
              <a:t>logger.log(</a:t>
            </a:r>
            <a:r>
              <a:rPr lang="en-GB" sz="2000" smtClean="0">
                <a:solidFill>
                  <a:srgbClr val="008000"/>
                </a:solidFill>
              </a:rPr>
              <a:t>‘User logged in as ‘</a:t>
            </a:r>
            <a:r>
              <a:rPr lang="en-GB" sz="2000" smtClean="0"/>
              <a:t> + </a:t>
            </a:r>
            <a:r>
              <a:rPr lang="en-GB" sz="2000" smtClean="0">
                <a:solidFill>
                  <a:schemeClr val="accent6">
                    <a:lumMod val="50000"/>
                  </a:schemeClr>
                </a:solidFill>
              </a:rPr>
              <a:t>req.session.user.name</a:t>
            </a:r>
            <a:r>
              <a:rPr lang="en-GB" sz="2000" smtClean="0"/>
              <a:t>);</a:t>
            </a:r>
          </a:p>
          <a:p>
            <a:pPr algn="l"/>
            <a:endParaRPr lang="en-GB" sz="2000" smtClean="0"/>
          </a:p>
          <a:p>
            <a:pPr algn="l"/>
            <a:endParaRPr lang="en-GB" sz="2000" smtClean="0"/>
          </a:p>
          <a:p>
            <a:pPr algn="l"/>
            <a:r>
              <a:rPr lang="en-GB" sz="2000" smtClean="0"/>
              <a:t>user.name = </a:t>
            </a:r>
            <a:r>
              <a:rPr lang="en-GB" sz="2000" smtClean="0">
                <a:solidFill>
                  <a:srgbClr val="008000"/>
                </a:solidFill>
              </a:rPr>
              <a:t>‘Robert</a:t>
            </a:r>
            <a:r>
              <a:rPr lang="en-GB" sz="2000" smtClean="0"/>
              <a:t>\n</a:t>
            </a:r>
            <a:r>
              <a:rPr lang="en-GB" sz="2000" smtClean="0">
                <a:solidFill>
                  <a:srgbClr val="008000"/>
                </a:solidFill>
              </a:rPr>
              <a:t>User logged in as Admin</a:t>
            </a:r>
            <a:r>
              <a:rPr lang="en-GB" sz="2000" smtClean="0"/>
              <a:t>\n</a:t>
            </a:r>
            <a:r>
              <a:rPr lang="en-GB" sz="2000" smtClean="0">
                <a:solidFill>
                  <a:srgbClr val="008000"/>
                </a:solidFill>
              </a:rPr>
              <a:t>Admin added $150 budget to campain with id 1234567’</a:t>
            </a:r>
          </a:p>
          <a:p>
            <a:pPr algn="l"/>
            <a:endParaRPr lang="en-GB" sz="2000" smtClean="0">
              <a:solidFill>
                <a:srgbClr val="008000"/>
              </a:solidFill>
            </a:endParaRPr>
          </a:p>
          <a:p>
            <a:pPr algn="l"/>
            <a:endParaRPr lang="en-GB" sz="2000" smtClean="0">
              <a:solidFill>
                <a:srgbClr val="008000"/>
              </a:solidFill>
            </a:endParaRPr>
          </a:p>
          <a:p>
            <a:pPr algn="l"/>
            <a:r>
              <a:rPr lang="en-GB" sz="2000" b="1" smtClean="0"/>
              <a:t>RESULT:</a:t>
            </a:r>
          </a:p>
          <a:p>
            <a:pPr algn="l"/>
            <a:endParaRPr lang="en-GB" sz="2000" b="1" smtClean="0"/>
          </a:p>
          <a:p>
            <a:pPr algn="l"/>
            <a:r>
              <a:rPr lang="en-GB" sz="2000" smtClean="0"/>
              <a:t>[info.log]</a:t>
            </a:r>
          </a:p>
          <a:p>
            <a:pPr algn="l"/>
            <a:r>
              <a:rPr lang="en-GB" sz="2000" smtClean="0"/>
              <a:t>User logged in as Robert</a:t>
            </a:r>
          </a:p>
          <a:p>
            <a:pPr algn="l"/>
            <a:r>
              <a:rPr lang="en-GB" sz="2000" smtClean="0"/>
              <a:t>User logged in as Admin</a:t>
            </a:r>
          </a:p>
          <a:p>
            <a:pPr algn="l"/>
            <a:r>
              <a:rPr lang="en-GB" sz="2000" smtClean="0"/>
              <a:t>Admin added $150 budget to campaign with id 1234567</a:t>
            </a:r>
          </a:p>
        </p:txBody>
      </p:sp>
    </p:spTree>
    <p:extLst>
      <p:ext uri="{BB962C8B-B14F-4D97-AF65-F5344CB8AC3E}">
        <p14:creationId xmlns:p14="http://schemas.microsoft.com/office/powerpoint/2010/main" val="28472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26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764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Injections –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4073" y="587830"/>
            <a:ext cx="703604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User data is by default untrusted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Never use, eval, parse, execute or compile untrusted data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Sanitize params, urls, htmls…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Avoid string concatenation 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Use db driver’s params mechanism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176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27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XSS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1903979"/>
            <a:ext cx="6350000" cy="353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3227" y="1235727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zzap</a:t>
            </a:r>
            <a:r>
              <a:rPr lang="en-US" dirty="0"/>
              <a:t>#@"</a:t>
            </a:r>
            <a:r>
              <a:rPr lang="en-US" dirty="0" err="1"/>
              <a:t>onmouseover</a:t>
            </a:r>
            <a:r>
              <a:rPr lang="en-US" dirty="0"/>
              <a:t>="alert('uh oh')"/</a:t>
            </a:r>
          </a:p>
        </p:txBody>
      </p:sp>
    </p:spTree>
    <p:extLst>
      <p:ext uri="{BB962C8B-B14F-4D97-AF65-F5344CB8AC3E}">
        <p14:creationId xmlns:p14="http://schemas.microsoft.com/office/powerpoint/2010/main" val="11625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28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XSS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7-04-25 at 11.35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8" y="1168496"/>
            <a:ext cx="7839757" cy="801980"/>
          </a:xfrm>
          <a:prstGeom prst="rect">
            <a:avLst/>
          </a:prstGeom>
        </p:spPr>
      </p:pic>
      <p:pic>
        <p:nvPicPr>
          <p:cNvPr id="13" name="Picture 12" descr="Screen Shot 2017-04-25 at 11.51.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85" y="2202470"/>
            <a:ext cx="8128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29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92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XSS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876" y="587830"/>
            <a:ext cx="4941765" cy="5740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HTTP Only cookies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Validation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Sanitize params, urls, htmls, javascripts…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Modern browsers, frameworks, libraries...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795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3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154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Agenda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410" y="587830"/>
            <a:ext cx="7425675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GB" sz="3600" dirty="0" smtClean="0"/>
              <a:t>What is Ethical Hacking?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GB" sz="3600" dirty="0" smtClean="0"/>
              <a:t>Most common attacks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GB" sz="3600" dirty="0" smtClean="0"/>
              <a:t>Ethical Hacking Challenge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GB" sz="3600" dirty="0" smtClean="0"/>
              <a:t>Debriefing and solution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4086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30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CSRF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7876" y="835260"/>
            <a:ext cx="4941765" cy="20366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Could require XSS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Vulnerable Cross-Origin Resource Sharing (CORS) rules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Access-Control-Allow-Origin: 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20188"/>
          <a:stretch/>
        </p:blipFill>
        <p:spPr>
          <a:xfrm>
            <a:off x="1841958" y="2750930"/>
            <a:ext cx="5457226" cy="326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31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08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CSRF - Defense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55088" y="835259"/>
            <a:ext cx="7931712" cy="5148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Arial"/>
              <a:buChar char="•"/>
            </a:pPr>
            <a:r>
              <a:rPr lang="en-US" sz="2400" smtClean="0"/>
              <a:t>Avoid </a:t>
            </a:r>
            <a:r>
              <a:rPr lang="en-US" sz="2400" i="1" smtClean="0"/>
              <a:t>Access-Control-Allow-Origin: *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Avoid </a:t>
            </a:r>
            <a:r>
              <a:rPr lang="en-US" sz="2400" i="1" smtClean="0"/>
              <a:t>Access-Control-Allow-Origin: req.headers.origin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Require password for important operations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Serve the site through the API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Always check the origin, the referer and the host headers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Use Sync CSRF tokens</a:t>
            </a:r>
          </a:p>
          <a:p>
            <a:pPr marL="742950" indent="-742950" algn="l">
              <a:buFont typeface="Arial"/>
              <a:buChar char="•"/>
            </a:pPr>
            <a:endParaRPr lang="en-US" sz="2400" smtClean="0"/>
          </a:p>
          <a:p>
            <a:pPr marL="742950" indent="-742950" algn="l">
              <a:buFont typeface="Arial"/>
              <a:buChar char="•"/>
            </a:pPr>
            <a:r>
              <a:rPr lang="en-US" sz="2400" smtClean="0"/>
              <a:t>Guard libraries</a:t>
            </a:r>
          </a:p>
        </p:txBody>
      </p:sp>
    </p:spTree>
    <p:extLst>
      <p:ext uri="{BB962C8B-B14F-4D97-AF65-F5344CB8AC3E}">
        <p14:creationId xmlns:p14="http://schemas.microsoft.com/office/powerpoint/2010/main" val="33677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32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11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Ethical Hacking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576086"/>
            <a:ext cx="7772400" cy="5683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Challenge</a:t>
            </a:r>
          </a:p>
          <a:p>
            <a:pPr algn="l"/>
            <a:endParaRPr lang="en-US" sz="5400" b="1" dirty="0"/>
          </a:p>
          <a:p>
            <a:pPr marL="685800" indent="-685800" algn="l">
              <a:buFont typeface="Arial" charset="0"/>
              <a:buChar char="•"/>
            </a:pPr>
            <a:r>
              <a:rPr lang="en-US" sz="2800" dirty="0" smtClean="0"/>
              <a:t>Be imaginative</a:t>
            </a:r>
          </a:p>
          <a:p>
            <a:pPr marL="685800" indent="-685800" algn="l">
              <a:buFont typeface="Arial" charset="0"/>
              <a:buChar char="•"/>
            </a:pPr>
            <a:endParaRPr lang="en-US" sz="2800" dirty="0" smtClean="0"/>
          </a:p>
          <a:p>
            <a:pPr marL="685800" indent="-685800" algn="l">
              <a:buFont typeface="Arial" charset="0"/>
              <a:buChar char="•"/>
            </a:pPr>
            <a:r>
              <a:rPr lang="en-US" sz="2800" dirty="0" smtClean="0"/>
              <a:t>Any piece of information could be valuable</a:t>
            </a:r>
          </a:p>
          <a:p>
            <a:pPr marL="685800" indent="-685800" algn="l">
              <a:buFont typeface="Arial" charset="0"/>
              <a:buChar char="•"/>
            </a:pPr>
            <a:endParaRPr lang="en-US" sz="2800" dirty="0" smtClean="0"/>
          </a:p>
          <a:p>
            <a:pPr marL="685800" indent="-685800" algn="l">
              <a:buFont typeface="Arial" charset="0"/>
              <a:buChar char="•"/>
            </a:pPr>
            <a:r>
              <a:rPr lang="en-US" sz="2800" dirty="0" smtClean="0"/>
              <a:t>Trial and error</a:t>
            </a:r>
          </a:p>
          <a:p>
            <a:pPr marL="685800" indent="-685800" algn="l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65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33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11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Ethical Hacking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860613"/>
            <a:ext cx="7772400" cy="978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Resources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51068" y="1996333"/>
            <a:ext cx="6746023" cy="414686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800" dirty="0" smtClean="0"/>
              <a:t>Network:</a:t>
            </a:r>
          </a:p>
          <a:p>
            <a:pPr marL="1143000" lvl="1" indent="-685800">
              <a:lnSpc>
                <a:spcPct val="120000"/>
              </a:lnSpc>
              <a:buFont typeface="Wingdings" charset="2"/>
              <a:buChar char="q"/>
            </a:pPr>
            <a:r>
              <a:rPr lang="en-US" sz="2200" dirty="0" smtClean="0"/>
              <a:t>SSID: </a:t>
            </a:r>
            <a:r>
              <a:rPr lang="en-US" sz="2200" dirty="0" err="1" smtClean="0"/>
              <a:t>EthicalHacking</a:t>
            </a:r>
            <a:endParaRPr lang="en-US" sz="2200" dirty="0" smtClean="0"/>
          </a:p>
          <a:p>
            <a:pPr marL="1143000" lvl="1" indent="-685800">
              <a:lnSpc>
                <a:spcPct val="120000"/>
              </a:lnSpc>
              <a:buFont typeface="Wingdings" charset="2"/>
              <a:buChar char="q"/>
            </a:pPr>
            <a:r>
              <a:rPr lang="en-US" sz="2200" dirty="0" smtClean="0"/>
              <a:t>Password: </a:t>
            </a:r>
            <a:r>
              <a:rPr lang="en-US" sz="2200" dirty="0" err="1" smtClean="0"/>
              <a:t>ethicalhacking</a:t>
            </a:r>
            <a:endParaRPr lang="en-US" sz="22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endParaRPr lang="en-US" sz="28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800" dirty="0" smtClean="0"/>
              <a:t>URL: </a:t>
            </a:r>
            <a:r>
              <a:rPr lang="en-US" sz="2800" dirty="0" smtClean="0">
                <a:hlinkClick r:id="rId4"/>
              </a:rPr>
              <a:t>http</a:t>
            </a:r>
            <a:r>
              <a:rPr lang="en-US" sz="2800" dirty="0" smtClean="0">
                <a:hlinkClick r:id="rId4"/>
              </a:rPr>
              <a:t>://localhost:4200</a:t>
            </a:r>
            <a:endParaRPr lang="en-US" sz="2800" dirty="0" smtClean="0"/>
          </a:p>
          <a:p>
            <a:pPr algn="l">
              <a:lnSpc>
                <a:spcPct val="120000"/>
              </a:lnSpc>
            </a:pPr>
            <a:endParaRPr lang="en-US" sz="2800" dirty="0" smtClean="0"/>
          </a:p>
          <a:p>
            <a:pPr algn="l">
              <a:lnSpc>
                <a:spcPct val="120000"/>
              </a:lnSpc>
            </a:pPr>
            <a:endParaRPr lang="en-US" sz="300" dirty="0" smtClean="0"/>
          </a:p>
          <a:p>
            <a:pPr marL="1143000" lvl="1" indent="-685800">
              <a:lnSpc>
                <a:spcPct val="120000"/>
              </a:lnSpc>
              <a:buFont typeface="Wingdings" charset="2"/>
              <a:buChar char="q"/>
            </a:pPr>
            <a:endParaRPr lang="en-US" sz="300" dirty="0" smtClean="0"/>
          </a:p>
          <a:p>
            <a:pPr marL="685800" indent="-685800" algn="l">
              <a:lnSpc>
                <a:spcPct val="120000"/>
              </a:lnSpc>
              <a:buFont typeface="Wingdings" charset="2"/>
              <a:buChar char="q"/>
            </a:pPr>
            <a:r>
              <a:rPr lang="en-US" sz="2800" dirty="0" smtClean="0"/>
              <a:t>Useful software:</a:t>
            </a:r>
            <a:endParaRPr lang="en-US" sz="2400" dirty="0" smtClean="0"/>
          </a:p>
          <a:p>
            <a:pPr marL="1143000" lvl="1" indent="-685800">
              <a:lnSpc>
                <a:spcPct val="120000"/>
              </a:lnSpc>
              <a:buFont typeface="Wingdings" charset="2"/>
              <a:buChar char="q"/>
            </a:pPr>
            <a:r>
              <a:rPr lang="en-US" sz="2200" dirty="0" smtClean="0"/>
              <a:t>Wireshark</a:t>
            </a:r>
          </a:p>
          <a:p>
            <a:pPr marL="1143000" lvl="1" indent="-685800">
              <a:lnSpc>
                <a:spcPct val="120000"/>
              </a:lnSpc>
              <a:buFont typeface="Wingdings" charset="2"/>
              <a:buChar char="q"/>
            </a:pPr>
            <a:r>
              <a:rPr lang="en-US" sz="2200" dirty="0" err="1" smtClean="0"/>
              <a:t>Ngrok</a:t>
            </a:r>
            <a:endParaRPr lang="en-US" sz="2200" dirty="0" smtClean="0"/>
          </a:p>
          <a:p>
            <a:pPr marL="1143000" lvl="1" indent="-685800">
              <a:lnSpc>
                <a:spcPct val="120000"/>
              </a:lnSpc>
              <a:buFont typeface="Wingdings" charset="2"/>
              <a:buChar char="q"/>
            </a:pPr>
            <a:r>
              <a:rPr lang="en-US" sz="2200" dirty="0" smtClean="0"/>
              <a:t>Postman</a:t>
            </a:r>
          </a:p>
          <a:p>
            <a:pPr lvl="1">
              <a:lnSpc>
                <a:spcPct val="120000"/>
              </a:lnSpc>
            </a:pPr>
            <a:endParaRPr lang="en-US" sz="2200" dirty="0" smtClean="0"/>
          </a:p>
          <a:p>
            <a:pPr marL="685800" indent="-685800" algn="l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011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34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211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Ethical Hacking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587830"/>
            <a:ext cx="7772400" cy="978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Challenge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7372" y="2154605"/>
            <a:ext cx="9939151" cy="3683796"/>
          </a:xfrm>
          <a:prstGeom prst="rect">
            <a:avLst/>
          </a:prstGeom>
        </p:spPr>
        <p:txBody>
          <a:bodyPr vert="horz" lIns="91440" tIns="45720" rIns="91440" bIns="45720" numCol="2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Wingdings" charset="2"/>
              <a:buChar char="q"/>
            </a:pPr>
            <a:r>
              <a:rPr lang="en-US" sz="2400" dirty="0" smtClean="0"/>
              <a:t>Source code info: languages, frameworks, libraries, </a:t>
            </a:r>
            <a:r>
              <a:rPr lang="en-US" sz="2400" dirty="0" err="1" smtClean="0"/>
              <a:t>db</a:t>
            </a:r>
            <a:r>
              <a:rPr lang="en-US" sz="2400" dirty="0" smtClean="0"/>
              <a:t>…</a:t>
            </a:r>
          </a:p>
          <a:p>
            <a:pPr marL="685800" indent="-685800" algn="l">
              <a:buFont typeface="Wingdings" charset="2"/>
              <a:buChar char="q"/>
            </a:pPr>
            <a:endParaRPr lang="en-US" sz="2400" dirty="0" smtClean="0"/>
          </a:p>
          <a:p>
            <a:pPr marL="685800" indent="-685800" algn="l">
              <a:buFont typeface="Wingdings" charset="2"/>
              <a:buChar char="q"/>
            </a:pPr>
            <a:r>
              <a:rPr lang="en-US" sz="2400" dirty="0" smtClean="0"/>
              <a:t>Plain-text passwords</a:t>
            </a:r>
          </a:p>
          <a:p>
            <a:pPr marL="685800" indent="-685800" algn="l">
              <a:buFont typeface="Wingdings" charset="2"/>
              <a:buChar char="q"/>
            </a:pPr>
            <a:endParaRPr lang="en-US" sz="2400" dirty="0" smtClean="0"/>
          </a:p>
          <a:p>
            <a:pPr marL="685800" indent="-685800" algn="l">
              <a:buFont typeface="Wingdings" charset="2"/>
              <a:buChar char="q"/>
            </a:pPr>
            <a:r>
              <a:rPr lang="en-US" sz="2400" dirty="0" smtClean="0"/>
              <a:t>Users’ personal info</a:t>
            </a:r>
          </a:p>
          <a:p>
            <a:pPr marL="685800" indent="-685800" algn="l">
              <a:buFont typeface="Wingdings" charset="2"/>
              <a:buChar char="q"/>
            </a:pPr>
            <a:endParaRPr lang="en-US" sz="2400" dirty="0" smtClean="0"/>
          </a:p>
          <a:p>
            <a:pPr marL="685800" indent="-685800" algn="l">
              <a:buFont typeface="Wingdings" charset="2"/>
              <a:buChar char="q"/>
            </a:pPr>
            <a:r>
              <a:rPr lang="en-US" sz="2400" b="1" dirty="0" smtClean="0"/>
              <a:t>Users’ sessions</a:t>
            </a:r>
          </a:p>
          <a:p>
            <a:pPr marL="685800" indent="-685800" algn="l">
              <a:buFont typeface="Wingdings" charset="2"/>
              <a:buChar char="q"/>
            </a:pPr>
            <a:endParaRPr lang="en-US" sz="2400" dirty="0" smtClean="0"/>
          </a:p>
          <a:p>
            <a:pPr marL="685800" indent="-685800" algn="l">
              <a:buFont typeface="Wingdings" charset="2"/>
              <a:buChar char="q"/>
            </a:pPr>
            <a:r>
              <a:rPr lang="en-US" sz="2400" b="1" dirty="0" smtClean="0"/>
              <a:t>Steal Money</a:t>
            </a:r>
          </a:p>
          <a:p>
            <a:pPr marL="685800" indent="-685800" algn="l">
              <a:buFont typeface="Wingdings" charset="2"/>
              <a:buChar char="q"/>
            </a:pPr>
            <a:endParaRPr lang="en-US" sz="2400" b="1" dirty="0" smtClean="0"/>
          </a:p>
          <a:p>
            <a:pPr marL="685800" indent="-685800" algn="l">
              <a:buFont typeface="Wingdings" charset="2"/>
              <a:buChar char="q"/>
            </a:pPr>
            <a:endParaRPr lang="en-US" sz="2400" dirty="0" smtClean="0"/>
          </a:p>
          <a:p>
            <a:pPr marL="685800" indent="-685800" algn="l">
              <a:buFont typeface="Wingdings" charset="2"/>
              <a:buChar char="q"/>
            </a:pPr>
            <a:r>
              <a:rPr lang="en-US" sz="2400" dirty="0" smtClean="0"/>
              <a:t>Sniffing</a:t>
            </a:r>
          </a:p>
          <a:p>
            <a:pPr marL="685800" indent="-685800" algn="l">
              <a:buFont typeface="Wingdings" charset="2"/>
              <a:buChar char="q"/>
            </a:pPr>
            <a:endParaRPr lang="en-US" sz="2400" dirty="0" smtClean="0"/>
          </a:p>
          <a:p>
            <a:pPr marL="685800" indent="-685800" algn="l">
              <a:buFont typeface="Wingdings" charset="2"/>
              <a:buChar char="q"/>
            </a:pPr>
            <a:r>
              <a:rPr lang="en-US" sz="2400" dirty="0" smtClean="0"/>
              <a:t>App Interpretation</a:t>
            </a:r>
          </a:p>
          <a:p>
            <a:pPr marL="685800" indent="-685800" algn="l">
              <a:buFont typeface="Wingdings" charset="2"/>
              <a:buChar char="q"/>
            </a:pPr>
            <a:endParaRPr lang="en-US" sz="2400" dirty="0" smtClean="0"/>
          </a:p>
          <a:p>
            <a:pPr marL="685800" indent="-685800" algn="l">
              <a:buFont typeface="Wingdings" charset="2"/>
              <a:buChar char="q"/>
            </a:pPr>
            <a:r>
              <a:rPr lang="en-US" sz="2400" b="1" dirty="0" smtClean="0"/>
              <a:t>XSS</a:t>
            </a:r>
          </a:p>
          <a:p>
            <a:pPr marL="685800" indent="-685800" algn="l">
              <a:buFont typeface="Wingdings" charset="2"/>
              <a:buChar char="q"/>
            </a:pPr>
            <a:endParaRPr lang="en-US" sz="2400" dirty="0" smtClean="0"/>
          </a:p>
          <a:p>
            <a:pPr marL="685800" indent="-685800" algn="l">
              <a:buFont typeface="Wingdings" charset="2"/>
              <a:buChar char="q"/>
            </a:pPr>
            <a:r>
              <a:rPr lang="en-US" sz="2400" b="1" dirty="0" smtClean="0"/>
              <a:t>Injections</a:t>
            </a:r>
          </a:p>
          <a:p>
            <a:pPr marL="685800" indent="-685800" algn="l">
              <a:buFont typeface="Wingdings" charset="2"/>
              <a:buChar char="q"/>
            </a:pPr>
            <a:endParaRPr lang="en-US" sz="2400" dirty="0" smtClean="0"/>
          </a:p>
          <a:p>
            <a:pPr marL="685800" indent="-685800" algn="l">
              <a:buFont typeface="Wingdings" charset="2"/>
              <a:buChar char="q"/>
            </a:pPr>
            <a:r>
              <a:rPr lang="en-US" sz="2400" dirty="0" smtClean="0"/>
              <a:t>Client side validations</a:t>
            </a:r>
          </a:p>
          <a:p>
            <a:pPr marL="685800" indent="-685800" algn="l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499099"/>
            <a:ext cx="9144000" cy="64988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2000" dirty="0" smtClean="0"/>
              <a:t>URL: </a:t>
            </a:r>
            <a:r>
              <a:rPr lang="es-ES" sz="2000" dirty="0" smtClean="0">
                <a:hlinkClick r:id="rId4"/>
              </a:rPr>
              <a:t>http</a:t>
            </a:r>
            <a:r>
              <a:rPr lang="es-ES" sz="2000" dirty="0" smtClean="0">
                <a:hlinkClick r:id="rId4"/>
              </a:rPr>
              <a:t>://localhost:4200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28603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6858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Thank You!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0" y="6270170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https://github.com/eBorland/bank-hacking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67" y="504224"/>
            <a:ext cx="4988502" cy="6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775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Ethical Hacking – What is it?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410" y="587830"/>
            <a:ext cx="7425675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en-US" sz="2400" dirty="0" smtClean="0"/>
              <a:t>An </a:t>
            </a:r>
            <a:r>
              <a:rPr lang="en-US" sz="2400" b="1" dirty="0"/>
              <a:t>ethical hacker </a:t>
            </a:r>
            <a:r>
              <a:rPr lang="en-US" sz="2400" dirty="0"/>
              <a:t>is a computer and networking expert who systematically attempts to </a:t>
            </a:r>
            <a:r>
              <a:rPr lang="en-US" sz="2400" b="1" dirty="0"/>
              <a:t>penetrate</a:t>
            </a:r>
            <a:r>
              <a:rPr lang="en-US" sz="2400" dirty="0"/>
              <a:t> a computer system </a:t>
            </a:r>
            <a:r>
              <a:rPr lang="en-US" sz="2400" dirty="0" smtClean="0"/>
              <a:t>or network on behalf of its owners for the purpose of finding </a:t>
            </a:r>
            <a:r>
              <a:rPr lang="en-US" sz="2400" b="1" dirty="0" smtClean="0"/>
              <a:t>security vulnerabilities </a:t>
            </a:r>
            <a:r>
              <a:rPr lang="en-US" sz="2400" dirty="0" smtClean="0"/>
              <a:t>that a </a:t>
            </a:r>
            <a:r>
              <a:rPr lang="en-US" sz="2400" b="1" dirty="0" smtClean="0"/>
              <a:t>malicious hacker </a:t>
            </a:r>
            <a:r>
              <a:rPr lang="en-US" sz="2400" dirty="0" smtClean="0"/>
              <a:t>could potentially </a:t>
            </a:r>
            <a:r>
              <a:rPr lang="en-US" sz="2400" b="1" dirty="0" smtClean="0"/>
              <a:t>exploit</a:t>
            </a:r>
            <a:r>
              <a:rPr lang="en-US" sz="2400" dirty="0" smtClean="0"/>
              <a:t>.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5888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Ethical Hacking – Who should be concerned?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57410" y="587830"/>
            <a:ext cx="7425675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3600" dirty="0" smtClean="0"/>
              <a:t>Anyone </a:t>
            </a:r>
            <a:r>
              <a:rPr lang="en-US" sz="3600" b="1" dirty="0" smtClean="0"/>
              <a:t>developing</a:t>
            </a:r>
            <a:r>
              <a:rPr lang="en-US" sz="3600" dirty="0" smtClean="0"/>
              <a:t> anything </a:t>
            </a:r>
            <a:r>
              <a:rPr lang="en-US" sz="3600" b="1" dirty="0" smtClean="0"/>
              <a:t>exposed</a:t>
            </a:r>
            <a:r>
              <a:rPr lang="en-US" sz="3600" dirty="0" smtClean="0"/>
              <a:t> to any </a:t>
            </a:r>
            <a:r>
              <a:rPr lang="en-US" sz="3600" b="1" dirty="0" smtClean="0"/>
              <a:t>network</a:t>
            </a:r>
            <a:r>
              <a:rPr lang="en-US" sz="3600" dirty="0" smtClean="0"/>
              <a:t>.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13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3018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Most common attacks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7410" y="587830"/>
            <a:ext cx="7425675" cy="5510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Phising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Denial Of Service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Brute Force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Session Hijacking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URL Interpretation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Injections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XSS</a:t>
            </a:r>
          </a:p>
          <a:p>
            <a:pPr marL="742950" indent="-742950" algn="l">
              <a:lnSpc>
                <a:spcPct val="140000"/>
              </a:lnSpc>
              <a:buAutoNum type="arabicPeriod"/>
            </a:pPr>
            <a:r>
              <a:rPr lang="en-US" sz="3600" smtClean="0"/>
              <a:t>CSRF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54659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26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Phishing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id-thief-m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10" y="1701749"/>
            <a:ext cx="6060655" cy="34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26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Phishing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id-thief-land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73" y="1064098"/>
            <a:ext cx="7438137" cy="471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1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7829"/>
          </a:xfrm>
          <a:prstGeom prst="rect">
            <a:avLst/>
          </a:prstGeom>
          <a:solidFill>
            <a:srgbClr val="A404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" y="6328161"/>
            <a:ext cx="2585605" cy="3287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A913-DC6B-2B45-98A2-EA6B13DD4219}" type="slidenum">
              <a:rPr lang="en-US" b="1" smtClean="0"/>
              <a:t>9</a:t>
            </a:fld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372" y="57211"/>
            <a:ext cx="126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Phishing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12305" t="33239" r="40417" b="8807"/>
          <a:stretch/>
        </p:blipFill>
        <p:spPr>
          <a:xfrm>
            <a:off x="807027" y="2747882"/>
            <a:ext cx="3953433" cy="272466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2934" t="41951" r="11774" b="25663"/>
          <a:stretch/>
        </p:blipFill>
        <p:spPr>
          <a:xfrm>
            <a:off x="807027" y="857220"/>
            <a:ext cx="7529946" cy="16075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7514" t="35132" r="36051" b="12973"/>
          <a:stretch/>
        </p:blipFill>
        <p:spPr>
          <a:xfrm>
            <a:off x="4087092" y="3768362"/>
            <a:ext cx="4599708" cy="237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7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949</Words>
  <Application>Microsoft Office PowerPoint</Application>
  <PresentationFormat>Presentación en pantalla (4:3)</PresentationFormat>
  <Paragraphs>345</Paragraphs>
  <Slides>35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Office Theme</vt:lpstr>
      <vt:lpstr>Ethical Hacking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 You!</vt:lpstr>
    </vt:vector>
  </TitlesOfParts>
  <Company>AGS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Hacking</dc:title>
  <dc:creator>Eric Borland</dc:creator>
  <cp:lastModifiedBy>BORLAND ACOSTA Eric</cp:lastModifiedBy>
  <cp:revision>44</cp:revision>
  <dcterms:created xsi:type="dcterms:W3CDTF">2017-04-23T15:15:40Z</dcterms:created>
  <dcterms:modified xsi:type="dcterms:W3CDTF">2017-05-05T06:58:30Z</dcterms:modified>
</cp:coreProperties>
</file>